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270248" y="548640"/>
            <a:ext cx="3657600" cy="27432"/>
          </a:xfrm>
          <a:prstGeom prst="rect">
            <a:avLst/>
          </a:prstGeom>
          <a:solidFill>
            <a:srgbClr val="8A6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1645920"/>
            <a:ext cx="9445752" cy="13716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6800" b="1">
                <a:solidFill>
                  <a:srgbClr val="D4A853"/>
                </a:solidFill>
                <a:latin typeface="Microsoft YaHei"/>
              </a:defRPr>
            </a:pPr>
            <a:r>
              <a:t>老板如何上AI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3246120"/>
            <a:ext cx="9445752" cy="6400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3400" b="1">
                <a:solidFill>
                  <a:srgbClr val="DADAE2"/>
                </a:solidFill>
                <a:latin typeface="Microsoft YaHei"/>
              </a:defRPr>
            </a:pPr>
            <a:r>
              <a:t>AI自动化最难的不是写代码</a:t>
            </a:r>
          </a:p>
        </p:txBody>
      </p:sp>
      <p:sp>
        <p:nvSpPr>
          <p:cNvPr id="5" name="Rectangle 4"/>
          <p:cNvSpPr/>
          <p:nvPr/>
        </p:nvSpPr>
        <p:spPr>
          <a:xfrm>
            <a:off x="4270248" y="4114800"/>
            <a:ext cx="3657600" cy="27432"/>
          </a:xfrm>
          <a:prstGeom prst="rect">
            <a:avLst/>
          </a:prstGeom>
          <a:solidFill>
            <a:srgbClr val="8A6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200400" y="4206240"/>
            <a:ext cx="5788152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600" b="1">
                <a:solidFill>
                  <a:srgbClr val="FAFAFF"/>
                </a:solidFill>
                <a:latin typeface="Microsoft YaHei"/>
              </a:defRPr>
            </a:pPr>
            <a:r>
              <a:t>分清主次先后，做好利益再分配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0" y="6035040"/>
            <a:ext cx="3959352" cy="4572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800" b="0">
                <a:solidFill>
                  <a:srgbClr val="8A6E2E"/>
                </a:solidFill>
                <a:latin typeface="Microsoft YaHei"/>
              </a:defRPr>
            </a:pPr>
            <a:r>
              <a:t>龙虾军团 · 影子团队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82296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4400" b="1">
                <a:solidFill>
                  <a:srgbClr val="D4A853"/>
                </a:solidFill>
                <a:latin typeface="Microsoft YaHei"/>
              </a:defRPr>
            </a:pPr>
            <a:r>
              <a:t>那么多SOP，AI自动化从哪开始？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463040"/>
            <a:ext cx="11091672" cy="27432"/>
          </a:xfrm>
          <a:prstGeom prst="rect">
            <a:avLst/>
          </a:prstGeom>
          <a:solidFill>
            <a:srgbClr val="8A6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6400800" cy="41148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Aft>
                <a:spcPts val="800"/>
              </a:spcAft>
              <a:defRPr sz="3000" b="1">
                <a:solidFill>
                  <a:srgbClr val="FAFAFF"/>
                </a:solidFill>
                <a:latin typeface="Microsoft YaHei"/>
              </a:defRPr>
            </a:pPr>
            <a:r>
              <a:t>●  企业里无数SOP和模块都能做AI自动化</a:t>
            </a:r>
          </a:p>
          <a:p>
            <a:pPr>
              <a:spcAft>
                <a:spcPts val="800"/>
              </a:spcAft>
              <a:defRPr sz="3000" b="1">
                <a:solidFill>
                  <a:srgbClr val="D4A853"/>
                </a:solidFill>
                <a:latin typeface="Microsoft YaHei"/>
              </a:defRPr>
            </a:pPr>
            <a:r>
              <a:t>    到底从哪开始？</a:t>
            </a:r>
          </a:p>
          <a:p>
            <a:pPr>
              <a:spcAft>
                <a:spcPts val="800"/>
              </a:spcAft>
              <a:defRPr sz="2200" b="1">
                <a:solidFill>
                  <a:srgbClr val="FAFAFF"/>
                </a:solidFill>
                <a:latin typeface="Microsoft YaHei"/>
              </a:defRPr>
            </a:pPr>
          </a:p>
          <a:p>
            <a:pPr>
              <a:spcAft>
                <a:spcPts val="800"/>
              </a:spcAft>
              <a:defRPr sz="3000" b="1">
                <a:solidFill>
                  <a:srgbClr val="FAFAFF"/>
                </a:solidFill>
                <a:latin typeface="Microsoft YaHei"/>
              </a:defRPr>
            </a:pPr>
            <a:r>
              <a:t>●  老板说了算？外部工程师说了算？</a:t>
            </a:r>
          </a:p>
          <a:p>
            <a:pPr>
              <a:spcAft>
                <a:spcPts val="800"/>
              </a:spcAft>
              <a:defRPr sz="3000" b="1">
                <a:solidFill>
                  <a:srgbClr val="DADAE2"/>
                </a:solidFill>
                <a:latin typeface="Microsoft YaHei"/>
              </a:defRPr>
            </a:pPr>
            <a:r>
              <a:t>    都不对——最终得是</a:t>
            </a:r>
          </a:p>
          <a:p>
            <a:pPr>
              <a:spcAft>
                <a:spcPts val="800"/>
              </a:spcAft>
              <a:defRPr sz="3600" b="1">
                <a:solidFill>
                  <a:srgbClr val="D4A853"/>
                </a:solidFill>
                <a:latin typeface="Microsoft YaHei"/>
              </a:defRPr>
            </a:pPr>
            <a:r>
              <a:t>    员工说了算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80960" y="1737360"/>
            <a:ext cx="1828800" cy="502920"/>
          </a:xfrm>
          <a:prstGeom prst="roundRect">
            <a:avLst/>
          </a:prstGeom>
          <a:solidFill>
            <a:srgbClr val="332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0" y="1737360"/>
            <a:ext cx="1828800" cy="5029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000" b="1">
                <a:solidFill>
                  <a:srgbClr val="CC5555"/>
                </a:solidFill>
                <a:latin typeface="Microsoft YaHei"/>
              </a:defRPr>
            </a:pPr>
            <a:r>
              <a:t>✗ 老板/工程师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0" y="2331720"/>
            <a:ext cx="1828800" cy="2103120"/>
          </a:xfrm>
          <a:prstGeom prst="roundRect">
            <a:avLst/>
          </a:prstGeom>
          <a:solidFill>
            <a:srgbClr val="1E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26679" y="2423160"/>
            <a:ext cx="1737360" cy="19202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800" b="1">
                <a:solidFill>
                  <a:srgbClr val="DADAE2"/>
                </a:solidFill>
                <a:latin typeface="Microsoft YaHei"/>
              </a:defRPr>
            </a:pPr>
            <a:r>
              <a:t>强行指定场景</a:t>
            </a:r>
            <a:br/>
            <a:r>
              <a:t>执行时挑毛病</a:t>
            </a:r>
            <a:br/>
            <a:r>
              <a:t>流于形式</a:t>
            </a:r>
            <a:br/>
            <a:r>
              <a:t>投资全白费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784080" y="1737360"/>
            <a:ext cx="1828800" cy="502920"/>
          </a:xfrm>
          <a:prstGeom prst="roundRect">
            <a:avLst/>
          </a:prstGeom>
          <a:solidFill>
            <a:srgbClr val="2033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84080" y="1737360"/>
            <a:ext cx="1828800" cy="5029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000" b="1">
                <a:solidFill>
                  <a:srgbClr val="44BB77"/>
                </a:solidFill>
                <a:latin typeface="Microsoft YaHei"/>
              </a:defRPr>
            </a:pPr>
            <a:r>
              <a:t>✓ 一线员工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784080" y="2331720"/>
            <a:ext cx="1828800" cy="2103120"/>
          </a:xfrm>
          <a:prstGeom prst="roundRect">
            <a:avLst/>
          </a:prstGeom>
          <a:solidFill>
            <a:srgbClr val="1E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829800" y="2423160"/>
            <a:ext cx="1737360" cy="19202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800" b="1">
                <a:solidFill>
                  <a:srgbClr val="FAFAFF"/>
                </a:solidFill>
                <a:latin typeface="Microsoft YaHei"/>
              </a:defRPr>
            </a:pPr>
            <a:r>
              <a:t>自己搭自动化</a:t>
            </a:r>
            <a:br/>
            <a:r>
              <a:t>主动找最优方案</a:t>
            </a:r>
            <a:br/>
            <a:r>
              <a:t>做完推荐推广</a:t>
            </a:r>
            <a:br/>
            <a:r>
              <a:t>自下而上更安全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669280"/>
            <a:ext cx="64008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400" b="1">
                <a:solidFill>
                  <a:srgbClr val="CC5555"/>
                </a:solidFill>
                <a:latin typeface="Microsoft YaHei"/>
              </a:defRPr>
            </a:pPr>
            <a:r>
              <a:t>⚠️ 哪个场景最需要AI，冲在一线的员工才有发言权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10972800" cy="6858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4400" b="1">
                <a:solidFill>
                  <a:srgbClr val="D4A853"/>
                </a:solidFill>
                <a:latin typeface="Microsoft YaHei"/>
              </a:defRPr>
            </a:pPr>
            <a:r>
              <a:t>AI自动化落地的两个核心角度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097280"/>
            <a:ext cx="5120640" cy="2331720"/>
          </a:xfrm>
          <a:prstGeom prst="roundRect">
            <a:avLst/>
          </a:prstGeom>
          <a:solidFill>
            <a:srgbClr val="1E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39"/>
            <a:ext cx="4846320" cy="5029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600" b="1">
                <a:solidFill>
                  <a:srgbClr val="D4A853"/>
                </a:solidFill>
                <a:latin typeface="Microsoft YaHei"/>
              </a:defRPr>
            </a:pPr>
            <a:r>
              <a:t>角度一：主次先后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828800"/>
            <a:ext cx="4663440" cy="1463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000" b="1">
                <a:solidFill>
                  <a:srgbClr val="DADAE2"/>
                </a:solidFill>
                <a:latin typeface="Microsoft YaHei"/>
              </a:defRPr>
            </a:pPr>
            <a:r>
              <a:t>• 企业有无数SOP可以自动化，从哪开始？</a:t>
            </a:r>
            <a:br/>
            <a:r>
              <a:t>• 老板或工程师强行指定→员工不认可</a:t>
            </a:r>
            <a:br/>
            <a:r>
              <a:t>• 先搭框架让员工自主搭建→主动推荐</a:t>
            </a:r>
            <a:br/>
            <a:r>
              <a:t>• 自下而上的力量，比强推更安全可用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097280"/>
            <a:ext cx="5120640" cy="2331720"/>
          </a:xfrm>
          <a:prstGeom prst="roundRect">
            <a:avLst/>
          </a:prstGeom>
          <a:solidFill>
            <a:srgbClr val="1E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55080" y="1234439"/>
            <a:ext cx="4846320" cy="5029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600" b="1">
                <a:solidFill>
                  <a:srgbClr val="D4A853"/>
                </a:solidFill>
                <a:latin typeface="Microsoft YaHei"/>
              </a:defRPr>
            </a:pPr>
            <a:r>
              <a:t>角度二：利益再分配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6520" y="1828800"/>
            <a:ext cx="4663440" cy="1463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000" b="1">
                <a:solidFill>
                  <a:srgbClr val="DADAE2"/>
                </a:solidFill>
                <a:latin typeface="Microsoft YaHei"/>
              </a:defRPr>
            </a:pPr>
            <a:r>
              <a:t>• 舆论"AI替代人工"→员工有不安全感</a:t>
            </a:r>
            <a:br/>
            <a:r>
              <a:t>• 强行推进→消极抵抗→资产无法落地</a:t>
            </a:r>
            <a:br/>
            <a:r>
              <a:t>• 先做思想动员→制定共赢方案</a:t>
            </a:r>
            <a:br/>
            <a:r>
              <a:t>• 员工完成自动化→成为岗位佼佼者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657600"/>
            <a:ext cx="5120640" cy="2331720"/>
          </a:xfrm>
          <a:prstGeom prst="roundRect">
            <a:avLst/>
          </a:prstGeom>
          <a:solidFill>
            <a:srgbClr val="1E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3794760"/>
            <a:ext cx="4846320" cy="5029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600" b="1">
                <a:solidFill>
                  <a:srgbClr val="D4A853"/>
                </a:solidFill>
                <a:latin typeface="Microsoft YaHei"/>
              </a:defRPr>
            </a:pPr>
            <a:r>
              <a:t>为什么必须自下而上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389120"/>
            <a:ext cx="4663440" cy="1463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000" b="1">
                <a:solidFill>
                  <a:srgbClr val="DADAE2"/>
                </a:solidFill>
                <a:latin typeface="Microsoft YaHei"/>
              </a:defRPr>
            </a:pPr>
            <a:r>
              <a:t>• 为了早点下班→员工主动找最优方案</a:t>
            </a:r>
            <a:br/>
            <a:r>
              <a:t>• 做完后主动向相关岗位推荐</a:t>
            </a:r>
            <a:br/>
            <a:r>
              <a:t>• 比老板强推更可靠、更好用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3657600"/>
            <a:ext cx="5120640" cy="2331720"/>
          </a:xfrm>
          <a:prstGeom prst="roundRect">
            <a:avLst/>
          </a:prstGeom>
          <a:solidFill>
            <a:srgbClr val="1E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55080" y="3794760"/>
            <a:ext cx="4846320" cy="5029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600" b="1">
                <a:solidFill>
                  <a:srgbClr val="D4A853"/>
                </a:solidFill>
                <a:latin typeface="Microsoft YaHei"/>
              </a:defRPr>
            </a:pPr>
            <a:r>
              <a:t>为什么必须利益共赢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4389120"/>
            <a:ext cx="4663440" cy="1463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000" b="1">
                <a:solidFill>
                  <a:srgbClr val="DADAE2"/>
                </a:solidFill>
                <a:latin typeface="Microsoft YaHei"/>
              </a:defRPr>
            </a:pPr>
            <a:r>
              <a:t>• 让员工吃下定心丸</a:t>
            </a:r>
            <a:br/>
            <a:r>
              <a:t>• 积极引导学AI完成岗位自动化</a:t>
            </a:r>
            <a:br/>
            <a:r>
              <a:t>• 成为AI时代获利者，不是被淘汰者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3600" b="1">
                <a:solidFill>
                  <a:srgbClr val="D4A853"/>
                </a:solidFill>
                <a:latin typeface="Microsoft YaHei"/>
              </a:defRPr>
            </a:pPr>
            <a:r>
              <a:t>角度一：主次先后——AI自动化从哪开始？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54864" cy="457200"/>
          </a:xfrm>
          <a:prstGeom prst="rect">
            <a:avLst/>
          </a:prstGeom>
          <a:solidFill>
            <a:srgbClr val="CC55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4754880" cy="502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600" b="1">
                <a:solidFill>
                  <a:srgbClr val="CC5555"/>
                </a:solidFill>
                <a:latin typeface="Microsoft YaHei"/>
              </a:defRPr>
            </a:pPr>
            <a:r>
              <a:t>老板或工程师强行指定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4572000" cy="43891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400" b="1">
                <a:solidFill>
                  <a:srgbClr val="DADAE2"/>
                </a:solidFill>
                <a:latin typeface="Microsoft YaHei"/>
              </a:defRPr>
            </a:pPr>
            <a:r>
              <a:t>• 根据自己的经验强行开发某个自动化流程</a:t>
            </a:r>
            <a:br/>
            <a:r>
              <a:t>• 员工不认可，执行时一定会找出各种问题</a:t>
            </a:r>
            <a:br/>
            <a:r>
              <a:t>• 最后AI资产流于形式，前期投资全白费</a:t>
            </a:r>
            <a:br/>
            <a:r>
              <a:t>• "这是上面的要求，跟我没关系"</a:t>
            </a:r>
          </a:p>
        </p:txBody>
      </p:sp>
      <p:sp>
        <p:nvSpPr>
          <p:cNvPr id="6" name="Rectangle 5"/>
          <p:cNvSpPr/>
          <p:nvPr/>
        </p:nvSpPr>
        <p:spPr>
          <a:xfrm>
            <a:off x="5806440" y="1234440"/>
            <a:ext cx="27432" cy="5394960"/>
          </a:xfrm>
          <a:prstGeom prst="rect">
            <a:avLst/>
          </a:prstGeom>
          <a:solidFill>
            <a:srgbClr val="D4A8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7920" y="1234440"/>
            <a:ext cx="54864" cy="457200"/>
          </a:xfrm>
          <a:prstGeom prst="rect">
            <a:avLst/>
          </a:prstGeom>
          <a:solidFill>
            <a:srgbClr val="44BB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188720"/>
            <a:ext cx="5303520" cy="502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600" b="1">
                <a:solidFill>
                  <a:srgbClr val="44BB77"/>
                </a:solidFill>
                <a:latin typeface="Microsoft YaHei"/>
              </a:defRPr>
            </a:pPr>
            <a:r>
              <a:t>先搭框架让员工自主搭建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874519"/>
            <a:ext cx="5303520" cy="43891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400" b="1">
                <a:solidFill>
                  <a:srgbClr val="FAFAFF"/>
                </a:solidFill>
                <a:latin typeface="Microsoft YaHei"/>
              </a:defRPr>
            </a:pPr>
            <a:r>
              <a:t>• 先搭好公司AI落地框架</a:t>
            </a:r>
            <a:br/>
            <a:r>
              <a:t>• 员工按自己需要去搭建自动化</a:t>
            </a:r>
            <a:br/>
            <a:r>
              <a:t>• 为早点下班→主动找出最适合的AI工作流</a:t>
            </a:r>
            <a:br/>
            <a:r>
              <a:t>• 做完后主动向相关岗位推荐</a:t>
            </a:r>
            <a:br/>
            <a:r>
              <a:t>• 自下而上的力量，比强推更安全、更可用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114300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3600" b="1">
                <a:solidFill>
                  <a:srgbClr val="D4A853"/>
                </a:solidFill>
                <a:latin typeface="Microsoft YaHei"/>
              </a:defRPr>
            </a:pPr>
            <a:r>
              <a:t>角度二：利益再分配——让员工成为获利者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54864" cy="457200"/>
          </a:xfrm>
          <a:prstGeom prst="rect">
            <a:avLst/>
          </a:prstGeom>
          <a:solidFill>
            <a:srgbClr val="CC55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4754880" cy="502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600" b="1">
                <a:solidFill>
                  <a:srgbClr val="CC5555"/>
                </a:solidFill>
                <a:latin typeface="Microsoft YaHei"/>
              </a:defRPr>
            </a:pPr>
            <a:r>
              <a:t>强行推进：与全体员工作对抗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4572000" cy="43891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400" b="1">
                <a:solidFill>
                  <a:srgbClr val="DADAE2"/>
                </a:solidFill>
                <a:latin typeface="Microsoft YaHei"/>
              </a:defRPr>
            </a:pPr>
            <a:r>
              <a:t>• 舆论"AI替代人工、大量裁员"</a:t>
            </a:r>
            <a:br/>
            <a:r>
              <a:t>• 员工产生不安全感→消极抵抗</a:t>
            </a:r>
            <a:br/>
            <a:r>
              <a:t>• 不会主动交付经验→找各种毛病</a:t>
            </a:r>
            <a:br/>
            <a:r>
              <a:t>• AI自动化资产永远无法真正落地</a:t>
            </a:r>
          </a:p>
        </p:txBody>
      </p:sp>
      <p:sp>
        <p:nvSpPr>
          <p:cNvPr id="6" name="Rectangle 5"/>
          <p:cNvSpPr/>
          <p:nvPr/>
        </p:nvSpPr>
        <p:spPr>
          <a:xfrm>
            <a:off x="5806440" y="1234440"/>
            <a:ext cx="27432" cy="5394960"/>
          </a:xfrm>
          <a:prstGeom prst="rect">
            <a:avLst/>
          </a:prstGeom>
          <a:solidFill>
            <a:srgbClr val="D4A8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7920" y="1234440"/>
            <a:ext cx="54864" cy="457200"/>
          </a:xfrm>
          <a:prstGeom prst="rect">
            <a:avLst/>
          </a:prstGeom>
          <a:solidFill>
            <a:srgbClr val="44BB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188720"/>
            <a:ext cx="5303520" cy="502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600" b="1">
                <a:solidFill>
                  <a:srgbClr val="44BB77"/>
                </a:solidFill>
                <a:latin typeface="Microsoft YaHei"/>
              </a:defRPr>
            </a:pPr>
            <a:r>
              <a:t>思想动员：制定共赢方案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874519"/>
            <a:ext cx="5303520" cy="43891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400" b="1">
                <a:solidFill>
                  <a:srgbClr val="FAFAFF"/>
                </a:solidFill>
                <a:latin typeface="Microsoft YaHei"/>
              </a:defRPr>
            </a:pPr>
            <a:r>
              <a:t>• 先给员工做好思想动员</a:t>
            </a:r>
            <a:br/>
            <a:r>
              <a:t>• 制定AI转型后与员工的共赢方案</a:t>
            </a:r>
            <a:br/>
            <a:r>
              <a:t>• 让员工吃下定心丸</a:t>
            </a:r>
            <a:br/>
            <a:r>
              <a:t>• 引导主动学AI、完成岗位自动化</a:t>
            </a:r>
            <a:br/>
            <a:r>
              <a:t>• 完成者成为岗位佼佼者→AI时代获利者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270248" y="1463040"/>
            <a:ext cx="3657600" cy="36576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1828800"/>
            <a:ext cx="9445752" cy="32004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5200" b="1">
                <a:solidFill>
                  <a:srgbClr val="D4A853"/>
                </a:solidFill>
                <a:latin typeface="Microsoft YaHei"/>
              </a:defRPr>
            </a:pPr>
            <a:r>
              <a:t>只有老板和员工</a:t>
            </a:r>
            <a:br/>
            <a:r>
              <a:t>都成为企业AI转型的获利者</a:t>
            </a:r>
            <a:br/>
            <a:r>
              <a:t>转型才能成功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5303520"/>
            <a:ext cx="7616952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600" b="1">
                <a:solidFill>
                  <a:srgbClr val="DADAE2"/>
                </a:solidFill>
                <a:latin typeface="Microsoft YaHei"/>
              </a:defRPr>
            </a:pPr>
            <a:r>
              <a:t>否则老板上AI，就是在跟全体员工做对抗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71600" y="1097280"/>
            <a:ext cx="9445752" cy="5029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400" b="1">
                <a:solidFill>
                  <a:srgbClr val="FAFAFF"/>
                </a:solidFill>
                <a:latin typeface="Microsoft YaHei"/>
              </a:defRPr>
            </a:pPr>
            <a:r>
              <a:t>搭建公司上AI的底层框架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691640"/>
            <a:ext cx="9445752" cy="4572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900" b="1">
                <a:solidFill>
                  <a:srgbClr val="FAFAFF"/>
                </a:solidFill>
                <a:latin typeface="Microsoft YaHei"/>
              </a:defRPr>
            </a:pPr>
            <a:r>
              <a:t>保护好公司各岗位AI自动化资产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2240280"/>
            <a:ext cx="9445752" cy="4572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000" b="1">
                <a:solidFill>
                  <a:srgbClr val="DADAE2"/>
                </a:solidFill>
                <a:latin typeface="Microsoft YaHei"/>
              </a:defRPr>
            </a:pPr>
            <a:r>
              <a:t>为每个员工配置替身，让替身指挥一百多个bot去工作</a:t>
            </a:r>
          </a:p>
        </p:txBody>
      </p:sp>
      <p:sp>
        <p:nvSpPr>
          <p:cNvPr id="5" name="Rectangle 4"/>
          <p:cNvSpPr/>
          <p:nvPr/>
        </p:nvSpPr>
        <p:spPr>
          <a:xfrm>
            <a:off x="4270248" y="3017520"/>
            <a:ext cx="3657600" cy="27432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71600" y="3566160"/>
            <a:ext cx="9445752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800" b="1">
                <a:solidFill>
                  <a:srgbClr val="D4A853"/>
                </a:solidFill>
                <a:latin typeface="Microsoft YaHei"/>
              </a:defRPr>
            </a:pPr>
            <a:r>
              <a:t>评论区留下行业，看我怎么做</a:t>
            </a:r>
          </a:p>
        </p:txBody>
      </p:sp>
      <p:sp>
        <p:nvSpPr>
          <p:cNvPr id="7" name="Rectangle 6"/>
          <p:cNvSpPr/>
          <p:nvPr/>
        </p:nvSpPr>
        <p:spPr>
          <a:xfrm>
            <a:off x="4270248" y="4572000"/>
            <a:ext cx="3657600" cy="27432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371600" y="5120640"/>
            <a:ext cx="9445752" cy="4572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400" b="1">
                <a:solidFill>
                  <a:srgbClr val="FAFAFF"/>
                </a:solidFill>
                <a:latin typeface="Microsoft YaHei"/>
              </a:defRPr>
            </a:pPr>
            <a:r>
              <a:t>关注我，一起搭建企业AI落地框架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5943600"/>
            <a:ext cx="9445752" cy="36576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600" b="0">
                <a:solidFill>
                  <a:srgbClr val="8A6E2E"/>
                </a:solidFill>
                <a:latin typeface="Microsoft YaHei"/>
              </a:defRPr>
            </a:pPr>
            <a:r>
              <a:t>各岗位AI自动化资产保存在公司，经验不流失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24727" y="6345936"/>
            <a:ext cx="54864" cy="54864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893307" y="6345936"/>
            <a:ext cx="54864" cy="54864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61888" y="6345936"/>
            <a:ext cx="54864" cy="54864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30468" y="6345936"/>
            <a:ext cx="54864" cy="54864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99048" y="6345936"/>
            <a:ext cx="54864" cy="54864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